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359" r:id="rId3"/>
    <p:sldId id="358" r:id="rId4"/>
    <p:sldId id="367" r:id="rId5"/>
    <p:sldId id="360" r:id="rId6"/>
    <p:sldId id="361" r:id="rId7"/>
    <p:sldId id="362" r:id="rId8"/>
    <p:sldId id="363" r:id="rId9"/>
    <p:sldId id="366" r:id="rId10"/>
    <p:sldId id="368" r:id="rId11"/>
    <p:sldId id="369" r:id="rId12"/>
    <p:sldId id="370" r:id="rId13"/>
  </p:sldIdLst>
  <p:sldSz cx="12192000" cy="6858000"/>
  <p:notesSz cx="6858000" cy="9144000"/>
  <p:defaultTextStyle>
    <a:defPPr>
      <a:defRPr lang="e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6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255923-5DA4-12A7-719C-343C8AB4697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3F5A02F-18EA-4E9B-1CBE-9D732E39BE1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70CD36B-1387-EAF4-3FB8-6074BF396D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4552662-1389-AA0B-2540-BDAD0A73FF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00F914-714F-9D35-BE07-31F1CF5485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85906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726C5B-250C-661B-36EB-54FFBF16C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2039571-55EF-6D97-B4EE-D8E85F0183C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C81245-4FCA-0423-3876-C22A15BE18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D25864-2FA3-6D73-0E7B-C829157AB7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A8AAD9-B6D3-F852-2C67-9B1E6AE849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5365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9EAAA6E-DEC6-7056-368A-BF765CAC230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785DC99-D000-1E51-8F31-1A1140F192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CDFB57-0AD9-AA41-4950-9228138369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3D83F19-0CF8-64BB-8098-545C9A6FAF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7CC1C07-4BB9-A744-6CD8-CCF874EB78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60923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4D800A-2433-1211-B5A9-F41F6E4C22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557FB1C-2C99-01D7-3F62-F4B8D9FF61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D436C5-6F80-C9A0-CDB4-C6C1617BAA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C4E140-7F55-37FB-7AED-25CBB920A8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8733739-F477-660B-0E89-C81F7A916F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06034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5E82F0-F4B6-A29F-D234-4667522456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2C2B9F-B9B1-F9FA-86BD-88E5C99ABE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A8616-245F-3FCE-767A-3E13FEA95A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169F26-4565-EC5E-E1AB-987BE65BD6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59A3B5-5920-96C7-F0A6-0D7C3FDB5F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5006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DCD88B-7A74-DAC5-9B2F-737569F3B5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232D48F-3338-5599-9BBB-E6E7DCD2DC4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EB9077D-2B0F-C28A-47CB-EE36AFCBB7A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B2F6EF8-C5F3-411B-AC2B-874D212F9B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4C2F3F7-1742-C108-7B99-9DC4E5FDC3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9F2104A-F93A-BC6B-848A-6362C8C25C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84948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870A0C-C238-A987-8FBE-BF2DB1CA90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59082B-5EB4-BD28-71C4-5EC61DE24D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6CCCD72-7953-E93D-F7BC-BA9A6B0B8A0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C3CFD6A-7640-94CA-34A0-E2805EB5AF1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915A909-9496-3FF9-88FD-98750840E77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2F73F6-2D7D-D0A6-0063-6A58DBECDF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1C2ED29-7A35-8801-E75D-F493AA033B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655BE69-DCCA-9503-19DD-EF4A72D037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8394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1DFD9A-E7BA-E964-F0FC-EF3A0EB5B6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2F73EDF-5789-67FE-5D69-AB01DD0F6B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294FE7E-BDBD-6F61-606C-829389A872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14C1C4D-DAB6-AC73-5EAA-DFC98AD3C0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76122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299660B-398F-501A-BD9C-D39C6A749D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6B1F158-97E2-EE6D-86F5-DA5E3B698E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E60A5B7-73A1-222D-2069-3702B55D73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84223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690BD2-C5DF-10CF-223C-B7DC95122B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04BBA6-DE1C-E531-302C-BDE30BEB291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0AA052-EF01-2649-D152-C53CBB4ACD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2EDCFDE-B64B-ED9A-7975-ADC4CCE024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89136D6-5E57-89E5-B88A-EB90A1C467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CFFB260-176A-5652-8EBE-EF996A259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4934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50FA01-0594-348D-8450-6485E5CAA8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7F1BEB-637F-B416-6101-82029AEF0D0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3F5228E-0976-6985-0E95-938E196FC98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EDF9031-47A8-75F8-DD86-6C463AB8F2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E3BB19-2CAE-C735-5BF0-32859DEC32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7498F7E-49DB-0E5B-4D2D-ED2753344E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8341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5A7766C-6192-BDE4-7AFD-0427EEAB84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76AECD7-4324-3E9C-85CE-51D54BE160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F81E75-B209-482E-1E02-6A16155C596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58F402-DB09-41C4-9288-5949A7E9A60A}" type="datetimeFigureOut">
              <a:rPr lang="en-US" smtClean="0"/>
              <a:t>8/19/2023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4E7C260-046E-B791-0F17-A83B91B6944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81DDF5-320D-6DD9-027B-CAED143D27F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3B0797-23C9-4958-8C85-FA19D65DEA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085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A6CC1B-950B-960F-D2B8-D8EF4D3D791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" dirty="0"/>
              <a:t>PRINCIPLES OF DESIGN OF EXPERIMENTAL QUANTITATIVE STUDIES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4D2895-3563-100D-26F3-158F6F3F023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" dirty="0"/>
              <a:t>Prof. Slobodan M. Janković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392439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 dirty="0"/>
              <a:t>How much can the published results be trusted?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81200" y="1600201"/>
            <a:ext cx="4186808" cy="4525963"/>
          </a:xfrm>
        </p:spPr>
        <p:txBody>
          <a:bodyPr/>
          <a:lstStyle/>
          <a:p>
            <a:r>
              <a:rPr lang="en" dirty="0"/>
              <a:t>Analysis of the published results of 67 studies from 23 laboratories</a:t>
            </a:r>
          </a:p>
          <a:p>
            <a:r>
              <a:rPr lang="en" dirty="0"/>
              <a:t>The results had nothing to do with the impact factor of the journal in which they were published</a:t>
            </a:r>
            <a:endParaRPr lang="en-US" dirty="0"/>
          </a:p>
        </p:txBody>
      </p:sp>
      <p:pic>
        <p:nvPicPr>
          <p:cNvPr id="11673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384033" y="1844825"/>
            <a:ext cx="3857625" cy="4067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 dirty="0"/>
              <a:t>How much can the published results be trusted?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81200" y="1600201"/>
            <a:ext cx="8229600" cy="3701008"/>
          </a:xfrm>
        </p:spPr>
        <p:txBody>
          <a:bodyPr/>
          <a:lstStyle/>
          <a:p>
            <a:r>
              <a:rPr lang="en" dirty="0"/>
              <a:t>What do the companies that fund preclinical drug trials say?</a:t>
            </a:r>
          </a:p>
          <a:p>
            <a:pPr lvl="1"/>
            <a:r>
              <a:rPr lang="en" dirty="0"/>
              <a:t>"about 50% of the published results of laboratory experiments in medicine, even in the most prestigious journals, cannot be confirmed when repeated in preclinical studies carried out by companies"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775520" y="5517233"/>
            <a:ext cx="766261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" dirty="0" err="1"/>
              <a:t>Prinz </a:t>
            </a:r>
            <a:r>
              <a:rPr lang="en" dirty="0"/>
              <a:t>F, </a:t>
            </a:r>
            <a:r>
              <a:rPr lang="en" dirty="0" err="1"/>
              <a:t>Schlange </a:t>
            </a:r>
            <a:r>
              <a:rPr lang="en" dirty="0"/>
              <a:t>T, </a:t>
            </a:r>
            <a:r>
              <a:rPr lang="en" dirty="0" err="1"/>
              <a:t>Asadullah </a:t>
            </a:r>
            <a:r>
              <a:rPr lang="en" dirty="0"/>
              <a:t>K. Believe it or not: how much can we rely on</a:t>
            </a:r>
          </a:p>
          <a:p>
            <a:r>
              <a:rPr lang="en" dirty="0"/>
              <a:t>published data on potential drug targets? Nat Rev Drug </a:t>
            </a:r>
            <a:r>
              <a:rPr lang="en" dirty="0" err="1"/>
              <a:t>Discov </a:t>
            </a:r>
            <a:r>
              <a:rPr lang="en" dirty="0"/>
              <a:t>2011; 10(9): 712.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 dirty="0"/>
              <a:t>Possible reasons: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" dirty="0"/>
              <a:t>Small samples</a:t>
            </a:r>
          </a:p>
          <a:p>
            <a:r>
              <a:rPr lang="en" dirty="0"/>
              <a:t>Inappropriate statistics</a:t>
            </a:r>
          </a:p>
          <a:p>
            <a:r>
              <a:rPr lang="en" dirty="0"/>
              <a:t>Publication of results that "fit" into existing knowledge</a:t>
            </a:r>
          </a:p>
          <a:p>
            <a:r>
              <a:rPr lang="en" dirty="0"/>
              <a:t>Publishing only positive results</a:t>
            </a:r>
          </a:p>
          <a:p>
            <a:r>
              <a:rPr lang="en" dirty="0"/>
              <a:t>Reviewers do not have access to the original data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/>
              <a:t>Experiment and quasi-experiment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"/>
              <a:t>In the experiment, we control all the factors that can affect the outcome</a:t>
            </a:r>
          </a:p>
          <a:p>
            <a:pPr lvl="1"/>
            <a:r>
              <a:rPr lang="en"/>
              <a:t>Randomization</a:t>
            </a:r>
          </a:p>
          <a:p>
            <a:pPr lvl="1"/>
            <a:r>
              <a:rPr lang="en"/>
              <a:t>Controlled manipulation of the independent variable</a:t>
            </a:r>
          </a:p>
          <a:p>
            <a:r>
              <a:rPr lang="en"/>
              <a:t>In a quasi-experiment, we are unable to control all factors that may influence the outcome</a:t>
            </a:r>
          </a:p>
          <a:p>
            <a:pPr lvl="1"/>
            <a:r>
              <a:rPr lang="en"/>
              <a:t>No randomization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/>
              <a:t>Phases of the experimental study</a:t>
            </a:r>
          </a:p>
        </p:txBody>
      </p:sp>
      <p:sp>
        <p:nvSpPr>
          <p:cNvPr id="6147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" sz="2200"/>
              <a:t>Ask a research question</a:t>
            </a:r>
          </a:p>
          <a:p>
            <a:r>
              <a:rPr lang="en" sz="2200"/>
              <a:t>Make a hypothesis</a:t>
            </a:r>
          </a:p>
          <a:p>
            <a:r>
              <a:rPr lang="en" sz="2200"/>
              <a:t>Choose the experimental material</a:t>
            </a:r>
          </a:p>
          <a:p>
            <a:r>
              <a:rPr lang="en" sz="2200"/>
              <a:t>Choose the independent variable</a:t>
            </a:r>
          </a:p>
          <a:p>
            <a:r>
              <a:rPr lang="en" sz="2200"/>
              <a:t>Select the dependent variable</a:t>
            </a:r>
          </a:p>
          <a:p>
            <a:r>
              <a:rPr lang="en" sz="2200"/>
              <a:t>Determine the number of repetitions</a:t>
            </a:r>
          </a:p>
          <a:p>
            <a:r>
              <a:rPr lang="en" sz="2200"/>
              <a:t>Ensure randomization</a:t>
            </a:r>
          </a:p>
          <a:p>
            <a:r>
              <a:rPr lang="en" sz="2200"/>
              <a:t>Provide an adequate method of measuring the dependent variable</a:t>
            </a:r>
          </a:p>
          <a:p>
            <a:r>
              <a:rPr lang="en" sz="2200"/>
              <a:t>Conduct an experiment</a:t>
            </a:r>
          </a:p>
          <a:p>
            <a:r>
              <a:rPr lang="en" sz="2200"/>
              <a:t>Analyze the data</a:t>
            </a:r>
          </a:p>
          <a:p>
            <a:r>
              <a:rPr lang="en" sz="2200"/>
              <a:t>Interpret data and write a report (paper)</a:t>
            </a:r>
            <a:endParaRPr lang="en-US" sz="2400"/>
          </a:p>
          <a:p>
            <a:endParaRPr lang="en-US" sz="24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/>
              <a:t>HYPOTHESIS</a:t>
            </a:r>
          </a:p>
        </p:txBody>
      </p:sp>
      <p:sp>
        <p:nvSpPr>
          <p:cNvPr id="717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" dirty="0"/>
              <a:t>Good hypothesis can </a:t>
            </a:r>
            <a:r>
              <a:rPr lang="sr-Latn-RS" b="1" dirty="0">
                <a:solidFill>
                  <a:srgbClr val="FF0000"/>
                </a:solidFill>
              </a:rPr>
              <a:t>be</a:t>
            </a:r>
            <a:r>
              <a:rPr lang="en" b="1" dirty="0">
                <a:solidFill>
                  <a:srgbClr val="FF0000"/>
                </a:solidFill>
              </a:rPr>
              <a:t> confirm</a:t>
            </a:r>
            <a:r>
              <a:rPr lang="sr-Latn-RS" b="1" dirty="0" err="1">
                <a:solidFill>
                  <a:srgbClr val="FF0000"/>
                </a:solidFill>
              </a:rPr>
              <a:t>ed</a:t>
            </a:r>
            <a:r>
              <a:rPr lang="en" b="1" dirty="0">
                <a:solidFill>
                  <a:srgbClr val="FF0000"/>
                </a:solidFill>
              </a:rPr>
              <a:t> </a:t>
            </a:r>
            <a:r>
              <a:rPr lang="sr-Latn-RS" b="1" dirty="0" err="1">
                <a:solidFill>
                  <a:srgbClr val="FF0000"/>
                </a:solidFill>
              </a:rPr>
              <a:t>or</a:t>
            </a:r>
            <a:r>
              <a:rPr lang="en" b="1" dirty="0">
                <a:solidFill>
                  <a:srgbClr val="FF0000"/>
                </a:solidFill>
              </a:rPr>
              <a:t> refute</a:t>
            </a:r>
            <a:r>
              <a:rPr lang="sr-Latn-RS" b="1" dirty="0">
                <a:solidFill>
                  <a:srgbClr val="FF0000"/>
                </a:solidFill>
              </a:rPr>
              <a:t>d</a:t>
            </a:r>
            <a:endParaRPr lang="en-US" b="1" dirty="0">
              <a:solidFill>
                <a:srgbClr val="FF0000"/>
              </a:solidFill>
            </a:endParaRPr>
          </a:p>
          <a:p>
            <a:r>
              <a:rPr lang="en" dirty="0"/>
              <a:t>Example </a:t>
            </a:r>
            <a:r>
              <a:rPr lang="sr-Latn-RS" dirty="0" err="1"/>
              <a:t>of</a:t>
            </a:r>
            <a:r>
              <a:rPr lang="sr-Latn-RS" dirty="0"/>
              <a:t> b</a:t>
            </a:r>
            <a:r>
              <a:rPr lang="en" dirty="0"/>
              <a:t>ad hypothesis : " Professor </a:t>
            </a:r>
            <a:r>
              <a:rPr lang="sr-Latn-RS" dirty="0"/>
              <a:t>X</a:t>
            </a:r>
            <a:r>
              <a:rPr lang="en" dirty="0"/>
              <a:t> is</a:t>
            </a:r>
            <a:r>
              <a:rPr lang="sr-Latn-RS" dirty="0"/>
              <a:t> </a:t>
            </a:r>
            <a:r>
              <a:rPr lang="sr-Latn-RS" dirty="0" err="1"/>
              <a:t>very</a:t>
            </a:r>
            <a:r>
              <a:rPr lang="en" dirty="0"/>
              <a:t> good/bad </a:t>
            </a:r>
            <a:r>
              <a:rPr lang="sr-Latn-RS" dirty="0" err="1"/>
              <a:t>person</a:t>
            </a:r>
            <a:r>
              <a:rPr lang="sr-Latn-RS" dirty="0"/>
              <a:t>.</a:t>
            </a:r>
            <a:r>
              <a:rPr lang="en" dirty="0"/>
              <a:t>"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 sz="3600"/>
              <a:t>Characteristics of a well-designed experimental study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"/>
              <a:t>Sufficient precision: the probability that the experiment will be able to detect differences</a:t>
            </a:r>
          </a:p>
          <a:p>
            <a:pPr lvl="2"/>
            <a:r>
              <a:rPr lang="en"/>
              <a:t>It is provided </a:t>
            </a:r>
            <a:r>
              <a:rPr lang="en" b="1">
                <a:solidFill>
                  <a:srgbClr val="FF0000"/>
                </a:solidFill>
              </a:rPr>
              <a:t>by REPETITION</a:t>
            </a:r>
          </a:p>
          <a:p>
            <a:r>
              <a:rPr lang="en"/>
              <a:t>Simplicity:</a:t>
            </a:r>
          </a:p>
          <a:p>
            <a:pPr lvl="2"/>
            <a:r>
              <a:rPr lang="en"/>
              <a:t>the simplest model to show the influence of an independent variable on a dependent one</a:t>
            </a:r>
          </a:p>
          <a:p>
            <a:r>
              <a:rPr lang="en"/>
              <a:t>Absence of systematic error:</a:t>
            </a:r>
          </a:p>
          <a:p>
            <a:pPr lvl="2"/>
            <a:r>
              <a:rPr lang="en"/>
              <a:t>All experimental subjects have the same chance of being affected by the independent variable: it is ensured by </a:t>
            </a:r>
            <a:r>
              <a:rPr lang="en" b="1">
                <a:solidFill>
                  <a:srgbClr val="FF0000"/>
                </a:solidFill>
              </a:rPr>
              <a:t>RANDOMIZATION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 sz="4000"/>
              <a:t>Characteristics of a well-designed experimental study</a:t>
            </a:r>
            <a:endParaRPr lang="en-US" sz="4000"/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" dirty="0"/>
              <a:t>Clearly defined applicability of results: limit conclusions to only what is definitely proven in the study</a:t>
            </a:r>
          </a:p>
          <a:p>
            <a:r>
              <a:rPr lang="en" dirty="0"/>
              <a:t>Sufficient sample size of experimental subjects to be tested: calculated based on the desired </a:t>
            </a:r>
            <a:r>
              <a:rPr lang="sr-Latn-RS" b="1" dirty="0">
                <a:solidFill>
                  <a:srgbClr val="FF0000"/>
                </a:solidFill>
              </a:rPr>
              <a:t>STATISTICAL </a:t>
            </a:r>
            <a:r>
              <a:rPr lang="en" b="1" dirty="0">
                <a:solidFill>
                  <a:srgbClr val="FF0000"/>
                </a:solidFill>
              </a:rPr>
              <a:t>POWER OF THE STUDY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/>
              <a:t>REPETITION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" dirty="0"/>
              <a:t>It is the number of experimental individuals that were treated in the same way</a:t>
            </a:r>
          </a:p>
          <a:p>
            <a:pPr lvl="1">
              <a:defRPr/>
            </a:pPr>
            <a:r>
              <a:rPr lang="en" dirty="0"/>
              <a:t>Each replication must be INDEPENDENT of the others</a:t>
            </a:r>
          </a:p>
          <a:p>
            <a:pPr lvl="1">
              <a:defRPr/>
            </a:pPr>
            <a:r>
              <a:rPr lang="en" dirty="0"/>
              <a:t>Each replication must be part of a RANDOMIZED protocol</a:t>
            </a:r>
          </a:p>
          <a:p>
            <a:pPr marL="0" indent="0">
              <a:buNone/>
              <a:defRPr/>
            </a:pP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/>
              <a:t>Purpose of repetition</a:t>
            </a:r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"/>
              <a:t>Estimation of experimental model error</a:t>
            </a:r>
          </a:p>
          <a:p>
            <a:r>
              <a:rPr lang="en"/>
              <a:t>Reducing the standard error and increasing the precision</a:t>
            </a:r>
          </a:p>
          <a:p>
            <a:r>
              <a:rPr lang="en"/>
              <a:t>Increasing the breadth of reasoning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" dirty="0"/>
              <a:t>It is necessary to distinguish ...</a:t>
            </a:r>
          </a:p>
        </p:txBody>
      </p:sp>
      <p:sp>
        <p:nvSpPr>
          <p:cNvPr id="1229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"/>
              <a:t>REPETITION OF THE EXPERIMENT</a:t>
            </a:r>
          </a:p>
          <a:p>
            <a:r>
              <a:rPr lang="en"/>
              <a:t>FORMATION OF SUBGROUPS</a:t>
            </a:r>
          </a:p>
          <a:p>
            <a:r>
              <a:rPr lang="en"/>
              <a:t>REPETITION OF MEASUREMENTS IN THE FRAMEWORK OF THE SAME EXPERIMENT (MEASUREMENTS ARE NOT INDEPENDENT FROM EACH OTHER!!!) - cannot replace experiment repetition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496</Words>
  <Application>Microsoft Office PowerPoint</Application>
  <PresentationFormat>Widescreen</PresentationFormat>
  <Paragraphs>59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Office Theme</vt:lpstr>
      <vt:lpstr>PRINCIPLES OF DESIGN OF EXPERIMENTAL QUANTITATIVE STUDIES</vt:lpstr>
      <vt:lpstr>Experiment and quasi-experiment</vt:lpstr>
      <vt:lpstr>Phases of the experimental study</vt:lpstr>
      <vt:lpstr>HYPOTHESIS</vt:lpstr>
      <vt:lpstr>Characteristics of a well-designed experimental study</vt:lpstr>
      <vt:lpstr>Characteristics of a well-designed experimental study</vt:lpstr>
      <vt:lpstr>REPETITION</vt:lpstr>
      <vt:lpstr>Purpose of repetition</vt:lpstr>
      <vt:lpstr>It is necessary to distinguish ...</vt:lpstr>
      <vt:lpstr>How much can the published results be trusted?</vt:lpstr>
      <vt:lpstr>How much can the published results be trusted?</vt:lpstr>
      <vt:lpstr>Possible reasons: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PRINCIPLES OF DESIGN OF EXPERIMENTAL QUANTITATIVE STUDIES</dc:title>
  <dc:creator>Boj</dc:creator>
  <cp:lastModifiedBy>Boj</cp:lastModifiedBy>
  <cp:revision>4</cp:revision>
  <dcterms:created xsi:type="dcterms:W3CDTF">2023-08-19T14:11:47Z</dcterms:created>
  <dcterms:modified xsi:type="dcterms:W3CDTF">2023-08-19T14:17:15Z</dcterms:modified>
</cp:coreProperties>
</file>

<file path=docProps/thumbnail.jpeg>
</file>